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233A-60AF-4E9A-A056-E95A327FC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C61-BE38-4E23-9A18-526ED5367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6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233A-60AF-4E9A-A056-E95A327FC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C61-BE38-4E23-9A18-526ED5367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4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233A-60AF-4E9A-A056-E95A327FC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C61-BE38-4E23-9A18-526ED5367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9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233A-60AF-4E9A-A056-E95A327FC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C61-BE38-4E23-9A18-526ED5367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2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233A-60AF-4E9A-A056-E95A327FC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C61-BE38-4E23-9A18-526ED5367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6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233A-60AF-4E9A-A056-E95A327FC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C61-BE38-4E23-9A18-526ED5367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4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233A-60AF-4E9A-A056-E95A327FC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C61-BE38-4E23-9A18-526ED5367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8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233A-60AF-4E9A-A056-E95A327FC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C61-BE38-4E23-9A18-526ED5367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7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233A-60AF-4E9A-A056-E95A327FC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C61-BE38-4E23-9A18-526ED5367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8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233A-60AF-4E9A-A056-E95A327FC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C61-BE38-4E23-9A18-526ED5367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2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233A-60AF-4E9A-A056-E95A327FC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6C61-BE38-4E23-9A18-526ED5367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2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3233A-60AF-4E9A-A056-E95A327FC8F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26C61-BE38-4E23-9A18-526ED5367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3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imqam@mst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4721" y="122067"/>
            <a:ext cx="9288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00B050"/>
                </a:solidFill>
                <a:latin typeface="Orgon Slab" panose="02000503000000020004" pitchFamily="50" charset="0"/>
              </a:rPr>
              <a:t>Department Of Geosciences And Geological And Petroleum Engineering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6325" y="550919"/>
            <a:ext cx="1061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u="none" strike="noStrike" baseline="0" dirty="0">
                <a:solidFill>
                  <a:srgbClr val="000000"/>
                </a:solidFill>
                <a:latin typeface="Orgon Slab" panose="02000503000000020004" pitchFamily="50" charset="0"/>
              </a:rPr>
              <a:t>Wellbore Integrity, Hydraulic Fracture, and Enhanced Oil Recovery for Unconventional Reservoirs 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66055" y="4142421"/>
            <a:ext cx="3428560" cy="26093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900" b="1" u="sng" dirty="0">
                <a:solidFill>
                  <a:srgbClr val="00B050"/>
                </a:solidFill>
              </a:rPr>
              <a:t>Contact Information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600" b="1" dirty="0"/>
              <a:t>Abdulmohsin Imqam, Ph.D.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600" dirty="0"/>
              <a:t>Assistant Professor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600" dirty="0"/>
              <a:t>Petroleum Engineering Program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600" dirty="0"/>
              <a:t>153 McNutt Hall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700" dirty="0"/>
              <a:t>Email: </a:t>
            </a:r>
            <a:r>
              <a:rPr lang="en-US" sz="1700" dirty="0">
                <a:hlinkClick r:id="rId2"/>
              </a:rPr>
              <a:t>aimqam@mst.edu</a:t>
            </a:r>
            <a:endParaRPr lang="en-US" sz="17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700" dirty="0"/>
              <a:t>Phone: 573-341-4669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900" b="1" u="sng" dirty="0">
                <a:solidFill>
                  <a:srgbClr val="00B050"/>
                </a:solidFill>
              </a:rPr>
              <a:t>Funding: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600" b="1" dirty="0"/>
              <a:t>NSF: </a:t>
            </a:r>
            <a:r>
              <a:rPr lang="en-US" sz="1600" dirty="0"/>
              <a:t>CBET,</a:t>
            </a:r>
            <a:r>
              <a:rPr lang="en-US" sz="1600" b="1" dirty="0"/>
              <a:t> </a:t>
            </a:r>
            <a:r>
              <a:rPr lang="en-US" sz="1600" dirty="0"/>
              <a:t>asphaltene precipitation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n-US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900" b="1" u="sng" dirty="0">
                <a:solidFill>
                  <a:srgbClr val="00B050"/>
                </a:solidFill>
              </a:rPr>
              <a:t>Webpage: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900" b="1" u="sng" dirty="0">
                <a:solidFill>
                  <a:srgbClr val="00B050"/>
                </a:solidFill>
              </a:rPr>
              <a:t>https://sites.google.com/umsystem.edu/abdulmohsin-imqam/home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614" y="4388050"/>
            <a:ext cx="1645920" cy="21140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66054" y="1026844"/>
            <a:ext cx="52047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Wellbore Integrity Research Topics: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Modified Portland cement for long wellbore isolation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Fly-ash cement for oil, gas, and geothermal wells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Epoxy material for mitigating cements failure</a:t>
            </a:r>
          </a:p>
          <a:p>
            <a:r>
              <a:rPr lang="en-US" dirty="0"/>
              <a:t> </a:t>
            </a:r>
            <a:r>
              <a:rPr lang="en-US" u="sng" dirty="0">
                <a:solidFill>
                  <a:srgbClr val="00B050"/>
                </a:solidFill>
              </a:rPr>
              <a:t>Key Words</a:t>
            </a:r>
          </a:p>
          <a:p>
            <a:r>
              <a:rPr lang="en-US" dirty="0"/>
              <a:t>Experimental work is conducting to evaluate rheological and mechanical properties of the new developed cements.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454868" y="1037091"/>
            <a:ext cx="0" cy="5820909"/>
          </a:xfrm>
          <a:prstGeom prst="line">
            <a:avLst/>
          </a:prstGeom>
          <a:ln w="28575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66054" y="3899676"/>
            <a:ext cx="1178502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69203" y="988910"/>
            <a:ext cx="60708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Hydraulic Fracture Research Topics:</a:t>
            </a:r>
          </a:p>
          <a:p>
            <a:r>
              <a:rPr lang="en-US" dirty="0"/>
              <a:t>Characterize and evaluate fracture fluids including High Viscous Friction Reducers and linear gels: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Rheological properties of fracture fluids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Proppant</a:t>
            </a:r>
            <a:r>
              <a:rPr lang="en-US" dirty="0"/>
              <a:t> static and dynamic settling velocity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Proppant</a:t>
            </a:r>
            <a:r>
              <a:rPr lang="en-US" dirty="0"/>
              <a:t> fracture conductivity</a:t>
            </a:r>
          </a:p>
          <a:p>
            <a:r>
              <a:rPr lang="en-US" u="sng" dirty="0">
                <a:solidFill>
                  <a:srgbClr val="00B050"/>
                </a:solidFill>
              </a:rPr>
              <a:t>Key Words</a:t>
            </a:r>
          </a:p>
          <a:p>
            <a:r>
              <a:rPr lang="en-US" dirty="0"/>
              <a:t>Experimental work is conducting to evaluate rheological properties of fracture fluids and their impact on  </a:t>
            </a:r>
            <a:r>
              <a:rPr lang="fr-FR" dirty="0" err="1"/>
              <a:t>proppant</a:t>
            </a:r>
            <a:r>
              <a:rPr lang="fr-FR" dirty="0"/>
              <a:t> dune development </a:t>
            </a:r>
            <a:r>
              <a:rPr lang="fr-FR" dirty="0" err="1"/>
              <a:t>inside</a:t>
            </a:r>
            <a:r>
              <a:rPr lang="fr-FR" dirty="0"/>
              <a:t> fractures.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09174" y="3947545"/>
            <a:ext cx="61254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Enhanced Oil Recovery Research Topics:</a:t>
            </a:r>
          </a:p>
          <a:p>
            <a:r>
              <a:rPr lang="en-US" u="sng" dirty="0"/>
              <a:t>Evaluate gas EOR in Unconventional reservoirs: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Asphaltene precipitation, flocculation, and deposition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Gas miscibility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Gas huff-n-puff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analytics and management</a:t>
            </a:r>
          </a:p>
          <a:p>
            <a:r>
              <a:rPr lang="en-US" u="sng" dirty="0"/>
              <a:t>Conformance Control: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Gel </a:t>
            </a:r>
            <a:r>
              <a:rPr lang="en-US" dirty="0" err="1"/>
              <a:t>injectivity</a:t>
            </a:r>
            <a:r>
              <a:rPr lang="en-US" dirty="0"/>
              <a:t> through fractures, channels, and rock matrix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Gel blocking Efficiency to water and 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Gel combination with polymer and low water salinity</a:t>
            </a:r>
          </a:p>
        </p:txBody>
      </p:sp>
    </p:spTree>
    <p:extLst>
      <p:ext uri="{BB962C8B-B14F-4D97-AF65-F5344CB8AC3E}">
        <p14:creationId xmlns:p14="http://schemas.microsoft.com/office/powerpoint/2010/main" val="1941920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4979</TotalTime>
  <Words>234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Orgon Slab</vt:lpstr>
      <vt:lpstr>Office Theme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Imqam, Abdulmohsin H.</dc:creator>
  <cp:lastModifiedBy>Weber, Debrina</cp:lastModifiedBy>
  <cp:revision>16</cp:revision>
  <cp:lastPrinted>2020-11-04T17:16:12Z</cp:lastPrinted>
  <dcterms:created xsi:type="dcterms:W3CDTF">2017-09-28T22:14:43Z</dcterms:created>
  <dcterms:modified xsi:type="dcterms:W3CDTF">2021-08-24T15:16:47Z</dcterms:modified>
</cp:coreProperties>
</file>